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47"/>
  </p:notesMasterIdLst>
  <p:sldIdLst>
    <p:sldId id="360" r:id="rId3"/>
    <p:sldId id="383" r:id="rId4"/>
    <p:sldId id="355" r:id="rId5"/>
    <p:sldId id="371" r:id="rId6"/>
    <p:sldId id="376" r:id="rId7"/>
    <p:sldId id="380" r:id="rId8"/>
    <p:sldId id="256" r:id="rId9"/>
    <p:sldId id="265" r:id="rId10"/>
    <p:sldId id="421" r:id="rId11"/>
    <p:sldId id="423" r:id="rId12"/>
    <p:sldId id="378" r:id="rId13"/>
    <p:sldId id="266" r:id="rId14"/>
    <p:sldId id="362" r:id="rId15"/>
    <p:sldId id="268" r:id="rId16"/>
    <p:sldId id="269" r:id="rId17"/>
    <p:sldId id="270" r:id="rId18"/>
    <p:sldId id="291" r:id="rId19"/>
    <p:sldId id="417" r:id="rId20"/>
    <p:sldId id="364" r:id="rId21"/>
    <p:sldId id="413" r:id="rId22"/>
    <p:sldId id="429" r:id="rId23"/>
    <p:sldId id="280" r:id="rId24"/>
    <p:sldId id="340" r:id="rId25"/>
    <p:sldId id="386" r:id="rId26"/>
    <p:sldId id="281" r:id="rId27"/>
    <p:sldId id="426" r:id="rId28"/>
    <p:sldId id="295" r:id="rId29"/>
    <p:sldId id="384" r:id="rId30"/>
    <p:sldId id="297" r:id="rId31"/>
    <p:sldId id="387" r:id="rId32"/>
    <p:sldId id="285" r:id="rId33"/>
    <p:sldId id="392" r:id="rId34"/>
    <p:sldId id="418" r:id="rId35"/>
    <p:sldId id="366" r:id="rId36"/>
    <p:sldId id="372" r:id="rId37"/>
    <p:sldId id="428" r:id="rId38"/>
    <p:sldId id="301" r:id="rId39"/>
    <p:sldId id="406" r:id="rId40"/>
    <p:sldId id="303" r:id="rId41"/>
    <p:sldId id="304" r:id="rId42"/>
    <p:sldId id="407" r:id="rId43"/>
    <p:sldId id="410" r:id="rId44"/>
    <p:sldId id="368" r:id="rId45"/>
    <p:sldId id="427" r:id="rId46"/>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83"/>
            <p14:sldId id="355"/>
            <p14:sldId id="371"/>
            <p14:sldId id="376"/>
            <p14:sldId id="380"/>
            <p14:sldId id="256"/>
            <p14:sldId id="265"/>
            <p14:sldId id="421"/>
            <p14:sldId id="423"/>
            <p14:sldId id="378"/>
            <p14:sldId id="266"/>
          </p14:sldIdLst>
        </p14:section>
        <p14:section name="select()" id="{742796F6-4AC2-40D6-9862-8EA797D6A928}">
          <p14:sldIdLst>
            <p14:sldId id="362"/>
            <p14:sldId id="268"/>
            <p14:sldId id="269"/>
            <p14:sldId id="270"/>
            <p14:sldId id="291"/>
            <p14:sldId id="417"/>
            <p14:sldId id="364"/>
            <p14:sldId id="413"/>
          </p14:sldIdLst>
        </p14:section>
        <p14:section name="filter" id="{8CE85830-1EBC-4B15-A9C0-3C5DD3DA008A}">
          <p14:sldIdLst>
            <p14:sldId id="429"/>
            <p14:sldId id="280"/>
            <p14:sldId id="340"/>
            <p14:sldId id="386"/>
            <p14:sldId id="281"/>
            <p14:sldId id="426"/>
            <p14:sldId id="295"/>
            <p14:sldId id="384"/>
            <p14:sldId id="297"/>
            <p14:sldId id="387"/>
            <p14:sldId id="285"/>
            <p14:sldId id="392"/>
            <p14:sldId id="418"/>
            <p14:sldId id="366"/>
            <p14:sldId id="372"/>
            <p14:sldId id="428"/>
          </p14:sldIdLst>
        </p14:section>
        <p14:section name="arrange" id="{8168BACF-403C-4723-B5F3-875FAE6C5A39}">
          <p14:sldIdLst>
            <p14:sldId id="301"/>
            <p14:sldId id="406"/>
            <p14:sldId id="303"/>
            <p14:sldId id="304"/>
            <p14:sldId id="407"/>
            <p14:sldId id="410"/>
            <p14:sldId id="368"/>
            <p14:sldId id="427"/>
          </p14:sldIdLst>
        </p14:section>
        <p14:section name="pipe" id="{7561AE8B-0928-4B40-9E7D-8496CE581DA5}">
          <p14:sldIdLst/>
        </p14:section>
        <p14:section name="Deriving Data" id="{0D4867BF-EED7-4685-8E9E-05EB8516C8B7}">
          <p14:sldIdLst/>
        </p14:section>
        <p14:section name="mutate" id="{5194B3A8-23FC-4B47-AFA1-13F0F45CB06C}">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3" autoAdjust="0"/>
    <p:restoredTop sz="91345" autoAdjust="0"/>
  </p:normalViewPr>
  <p:slideViewPr>
    <p:cSldViewPr snapToGrid="0">
      <p:cViewPr varScale="1">
        <p:scale>
          <a:sx n="119" d="100"/>
          <a:sy n="119" d="100"/>
        </p:scale>
        <p:origin x="1280" y="192"/>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deep bench of functions,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lecture we'll be discussing the first 3, and the last one will be covered in the next lecture.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that are needed to answer a specific question are commonly the beginning of a data analysis.</a:t>
            </a:r>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the select function. It’s not uncommon to get datasets with hundreds or even thousands of columns. In this case, the first challenge is often narrowing in on the variables you’re actually interested in. select() allows you to rapidly zoom in on a useful subset 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from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a:t>
            </a:r>
            <a:r>
              <a:rPr lang="en-US" sz="600" baseline="0" dirty="0" err="1">
                <a:solidFill>
                  <a:schemeClr val="dk1"/>
                </a:solidFill>
                <a:latin typeface="Calibri"/>
                <a:cs typeface="Calibri"/>
                <a:sym typeface="Calibri"/>
              </a:rPr>
              <a:t>fron</a:t>
            </a:r>
            <a:r>
              <a:rPr lang="en-US" sz="600" baseline="0" dirty="0">
                <a:solidFill>
                  <a:schemeClr val="dk1"/>
                </a:solidFill>
                <a:latin typeface="Calibri"/>
                <a:cs typeface="Calibri"/>
                <a:sym typeface="Calibri"/>
              </a:rPr>
              <a: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Amrom Obstfeld MD, PhD, is the Medical Director of the Division of Pathology Informatics as well as the Hematology Laboratory at Children’s Hospital of Philadelphia. After receiving his MD and PhD degrees from the College of Physicians and Surgeons at Columbia University, he went on to train in Clinical Pathology at the Hospital of the University of Pennsylvania. In addition to his duties within the Hematology Laboratory, Dr. Obstfeld’s clinical responsibilities include leading the development of analytic tools to aid in </a:t>
            </a:r>
            <a:r>
              <a:rPr lang="en">
                <a:solidFill>
                  <a:schemeClr val="dk1"/>
                </a:solidFill>
              </a:rPr>
              <a:t>laboratory quality </a:t>
            </a:r>
            <a:r>
              <a:rPr lang="en"/>
              <a:t>management, administration, and operation, and interfacing with other groups throughout the hospital on informatics initiatives.. His research focuses on utilizing clinical and pre-clinical laboratory data sets for predicting diagnosis and prognosis using statistical and machine learning techniques. Dr. Obstfeld plays a major role in designing and implementing educational experiences for pathology trainees and faculty </a:t>
            </a:r>
            <a:r>
              <a:rPr lang="en">
                <a:solidFill>
                  <a:schemeClr val="dk1"/>
                </a:solidFill>
              </a:rPr>
              <a:t>at the University of Pennsylvania </a:t>
            </a:r>
            <a:r>
              <a:rPr lang="en"/>
              <a:t>within the areas of clinical and pathology informatics.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1869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that are needed to answer a specific question are commonly the beginning of a data analysis.</a:t>
            </a:r>
          </a:p>
        </p:txBody>
      </p:sp>
    </p:spTree>
    <p:extLst>
      <p:ext uri="{BB962C8B-B14F-4D97-AF65-F5344CB8AC3E}">
        <p14:creationId xmlns:p14="http://schemas.microsoft.com/office/powerpoint/2010/main" val="41450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subset</a:t>
            </a:r>
            <a:r>
              <a:rPr lang="en-US" baseline="0" dirty="0">
                <a:solidFill>
                  <a:schemeClr val="dk1"/>
                </a:solidFill>
              </a:rPr>
              <a:t> rows </a:t>
            </a:r>
            <a:r>
              <a:rPr lang="en-US" dirty="0">
                <a:solidFill>
                  <a:schemeClr val="dk1"/>
                </a:solidFill>
              </a:rPr>
              <a:t>based on 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it in your breakout session</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OK we're briefly going to talk about the</a:t>
            </a:r>
            <a:r>
              <a:rPr lang="en-US" baseline="0" dirty="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dplyr functions all have similar syntax and arrange is no exception.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which could be useful depending on your downstream application.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a:t>
            </a:r>
            <a:r>
              <a:rPr lang="en-US" baseline="0" dirty="0" err="1"/>
              <a:t>desc</a:t>
            </a:r>
            <a:r>
              <a:rPr lang="en-US" baseline="0" dirty="0"/>
              <a:t>() function.</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419280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quickly review</a:t>
            </a:r>
            <a:r>
              <a:rPr lang="en-US" baseline="0" dirty="0"/>
              <a:t> what we mean by a tidy dataset. By definition it essentially describes a data set in which variables or features are recorded in columns </a:t>
            </a:r>
            <a:r>
              <a:rPr lang="en-US" baseline="0" dirty="0">
                <a:sym typeface="Wingdings" panose="05000000000000000000" pitchFamily="2" charset="2"/>
              </a:rPr>
              <a:t></a:t>
            </a:r>
          </a:p>
          <a:p>
            <a:pPr marL="0" indent="0">
              <a:buFont typeface="Arial" panose="020B0604020202020204" pitchFamily="34" charset="0"/>
              <a:buNone/>
            </a:pPr>
            <a:r>
              <a:rPr lang="en-US" baseline="0" dirty="0">
                <a:sym typeface="Wingdings" panose="05000000000000000000" pitchFamily="2" charset="2"/>
              </a:rPr>
              <a:t>Each row represents a single observation </a:t>
            </a:r>
          </a:p>
          <a:p>
            <a:pPr marL="0" indent="0">
              <a:buFont typeface="Arial" panose="020B0604020202020204" pitchFamily="34" charset="0"/>
              <a:buNone/>
            </a:pPr>
            <a:r>
              <a:rPr lang="en-US" baseline="0" dirty="0">
                <a:sym typeface="Wingdings" panose="05000000000000000000" pitchFamily="2" charset="2"/>
              </a:rPr>
              <a:t>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our </a:t>
            </a:r>
            <a:r>
              <a:rPr lang="en-US" baseline="0" dirty="0" err="1"/>
              <a:t>Rstudio</a:t>
            </a:r>
            <a:r>
              <a:rPr lang="en-US" baseline="0" dirty="0"/>
              <a:t> Cloud projects and open the R markdown file called 04-Transform.Rmd and load the </a:t>
            </a:r>
            <a:r>
              <a:rPr lang="en-US" baseline="0" dirty="0" err="1"/>
              <a:t>covid</a:t>
            </a:r>
            <a:r>
              <a:rPr lang="en-US" baseline="0" dirty="0"/>
              <a:t> testing dataset. </a:t>
            </a:r>
          </a:p>
          <a:p>
            <a:pPr marL="0" indent="0">
              <a:buNone/>
            </a:pPr>
            <a:endParaRPr lang="en-US" baseline="0" dirty="0"/>
          </a:p>
          <a:p>
            <a:pPr marL="0" indent="0">
              <a:buNone/>
            </a:pPr>
            <a:r>
              <a:rPr lang="en-US" baseline="0" dirty="0"/>
              <a:t>This can be done by selecting it from the lower right pane under the "file" tab, or if you're more of a toolbar kind of person, you can select File &gt;&gt; Open file &gt;&gt; 04-Transform.Rmd.</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part of the </a:t>
            </a:r>
            <a:r>
              <a:rPr lang="en-US" baseline="0" dirty="0" err="1"/>
              <a:t>tidyverse</a:t>
            </a:r>
            <a:r>
              <a:rPr lang="en-US" baseline="0" dirty="0"/>
              <a:t> meta-package and a workhorse for data transformation,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 and will talk about that in a few more slides.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388249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3" r:id="rId6"/>
    <p:sldLayoutId id="2147483674" r:id="rId7"/>
    <p:sldLayoutId id="2147483675" r:id="rId8"/>
    <p:sldLayoutId id="2147483676" r:id="rId9"/>
    <p:sldLayoutId id="2147483677" r:id="rId10"/>
    <p:sldLayoutId id="2147483680" r:id="rId11"/>
    <p:sldLayoutId id="2147483681" r:id="rId12"/>
    <p:sldLayoutId id="214748368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83" r:id="rId15"/>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b="1" dirty="0">
                <a:solidFill>
                  <a:schemeClr val="tx1">
                    <a:lumMod val="75000"/>
                    <a:lumOff val="25000"/>
                  </a:schemeClr>
                </a:solidFill>
                <a:latin typeface="+mj-lt"/>
              </a:rPr>
              <a:t>Data Transformation: </a:t>
            </a:r>
            <a:br>
              <a:rPr lang="en-US" b="1" dirty="0">
                <a:solidFill>
                  <a:schemeClr val="tx1">
                    <a:lumMod val="75000"/>
                    <a:lumOff val="25000"/>
                  </a:schemeClr>
                </a:solidFill>
                <a:latin typeface="+mj-lt"/>
              </a:rPr>
            </a:br>
            <a:r>
              <a:rPr lang="en-US" b="1" dirty="0">
                <a:solidFill>
                  <a:schemeClr val="tx1">
                    <a:lumMod val="75000"/>
                    <a:lumOff val="25000"/>
                  </a:schemeClr>
                </a:solidFill>
                <a:latin typeface="+mj-lt"/>
              </a:rPr>
              <a:t>Slicing Your Data</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b="1" dirty="0">
                <a:solidFill>
                  <a:schemeClr val="tx1">
                    <a:lumMod val="65000"/>
                    <a:lumOff val="35000"/>
                  </a:schemeClr>
                </a:solidFill>
              </a:rPr>
              <a:t>Patrick Mathias</a:t>
            </a:r>
          </a:p>
          <a:p>
            <a:r>
              <a:rPr lang="en-US" sz="2000" dirty="0">
                <a:solidFill>
                  <a:schemeClr val="tx1">
                    <a:lumMod val="65000"/>
                    <a:lumOff val="35000"/>
                  </a:schemeClr>
                </a:solidFill>
              </a:rPr>
              <a:t>December 13, 2020</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11</a:t>
            </a:fld>
            <a:endParaRPr lang="en-US" dirty="0"/>
          </a:p>
        </p:txBody>
      </p:sp>
      <p:sp>
        <p:nvSpPr>
          <p:cNvPr id="4" name="Rounded Rectangle 3">
            <a:extLst>
              <a:ext uri="{FF2B5EF4-FFF2-40B4-BE49-F238E27FC236}">
                <a16:creationId xmlns:a16="http://schemas.microsoft.com/office/drawing/2014/main" id="{A2BBA432-1933-9B42-BCCD-FE4BBC72FE8F}"/>
              </a:ext>
            </a:extLst>
          </p:cNvPr>
          <p:cNvSpPr/>
          <p:nvPr/>
        </p:nvSpPr>
        <p:spPr>
          <a:xfrm>
            <a:off x="484355" y="1549101"/>
            <a:ext cx="10692840" cy="2133251"/>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12</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12</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600" dirty="0">
                <a:solidFill>
                  <a:schemeClr val="tx1">
                    <a:lumMod val="75000"/>
                    <a:lumOff val="25000"/>
                  </a:schemeClr>
                </a:solidFill>
              </a:rPr>
              <a:t>Pulling specific columns out of your data frame</a:t>
            </a:r>
          </a:p>
        </p:txBody>
      </p:sp>
    </p:spTree>
    <p:extLst>
      <p:ext uri="{BB962C8B-B14F-4D97-AF65-F5344CB8AC3E}">
        <p14:creationId xmlns:p14="http://schemas.microsoft.com/office/powerpoint/2010/main" val="203402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15</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96106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306787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If you have time, try to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19</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603632" y="827893"/>
            <a:ext cx="5313600" cy="1143200"/>
          </a:xfrm>
          <a:prstGeom prst="rect">
            <a:avLst/>
          </a:prstGeom>
        </p:spPr>
        <p:txBody>
          <a:bodyPr spcFirstLastPara="1" vert="horz" wrap="square" lIns="121900" tIns="121900" rIns="121900" bIns="121900" rtlCol="0" anchor="t" anchorCtr="0">
            <a:noAutofit/>
          </a:bodyPr>
          <a:lstStyle/>
          <a:p>
            <a:r>
              <a:rPr lang="en-US" sz="3200" i="1" dirty="0">
                <a:solidFill>
                  <a:srgbClr val="434343"/>
                </a:solidFill>
              </a:rPr>
              <a:t>Presentation</a:t>
            </a:r>
            <a:r>
              <a:rPr lang="en" sz="3200" i="1" dirty="0">
                <a:solidFill>
                  <a:srgbClr val="434343"/>
                </a:solidFill>
              </a:rPr>
              <a:t> adapted from…</a:t>
            </a:r>
            <a:br>
              <a:rPr lang="en" sz="3200" i="1" dirty="0">
                <a:solidFill>
                  <a:srgbClr val="434343"/>
                </a:solidFill>
              </a:rPr>
            </a:br>
            <a:br>
              <a:rPr lang="en" sz="1400" i="1" dirty="0">
                <a:solidFill>
                  <a:srgbClr val="434343"/>
                </a:solidFill>
              </a:rPr>
            </a:br>
            <a:r>
              <a:rPr lang="en" sz="5400" b="1" dirty="0" err="1">
                <a:solidFill>
                  <a:srgbClr val="434343"/>
                </a:solidFill>
              </a:rPr>
              <a:t>Amrom</a:t>
            </a:r>
            <a:r>
              <a:rPr lang="en" sz="5400" b="1" dirty="0">
                <a:solidFill>
                  <a:srgbClr val="434343"/>
                </a:solidFill>
              </a:rPr>
              <a:t> Obstfeld</a:t>
            </a:r>
            <a:endParaRPr sz="5400" b="1" dirty="0">
              <a:solidFill>
                <a:srgbClr val="434343"/>
              </a:solidFill>
            </a:endParaRPr>
          </a:p>
        </p:txBody>
      </p:sp>
      <p:sp>
        <p:nvSpPr>
          <p:cNvPr id="315" name="Google Shape;315;p24"/>
          <p:cNvSpPr txBox="1">
            <a:spLocks noGrp="1"/>
          </p:cNvSpPr>
          <p:nvPr>
            <p:ph type="body" idx="1"/>
          </p:nvPr>
        </p:nvSpPr>
        <p:spPr>
          <a:xfrm>
            <a:off x="603632" y="248040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Director of Hematology and Coagulation Laboratories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8132633" y="1206634"/>
            <a:ext cx="2665067" cy="3339367"/>
          </a:xfrm>
          <a:prstGeom prst="rect">
            <a:avLst/>
          </a:prstGeom>
          <a:noFill/>
          <a:ln>
            <a:noFill/>
          </a:ln>
        </p:spPr>
      </p:pic>
    </p:spTree>
    <p:extLst>
      <p:ext uri="{BB962C8B-B14F-4D97-AF65-F5344CB8AC3E}">
        <p14:creationId xmlns:p14="http://schemas.microsoft.com/office/powerpoint/2010/main" val="1993248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6600" dirty="0">
                <a:solidFill>
                  <a:schemeClr val="tx1">
                    <a:lumMod val="75000"/>
                    <a:lumOff val="25000"/>
                  </a:schemeClr>
                </a:solidFill>
              </a:rPr>
              <a:t>Pulling specific rows out of your data frame</a:t>
            </a:r>
          </a:p>
        </p:txBody>
      </p:sp>
    </p:spTree>
    <p:extLst>
      <p:ext uri="{BB962C8B-B14F-4D97-AF65-F5344CB8AC3E}">
        <p14:creationId xmlns:p14="http://schemas.microsoft.com/office/powerpoint/2010/main" val="198837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6879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25</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279242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151026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3</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337205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32</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33</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1E4C6-BC0D-904E-8E25-EB41316800E3}"/>
              </a:ext>
            </a:extLst>
          </p:cNvPr>
          <p:cNvSpPr>
            <a:spLocks noGrp="1"/>
          </p:cNvSpPr>
          <p:nvPr>
            <p:ph type="title"/>
          </p:nvPr>
        </p:nvSpPr>
        <p:spPr/>
        <p:txBody>
          <a:bodyPr/>
          <a:lstStyle/>
          <a:p>
            <a:r>
              <a:rPr lang="en-US" dirty="0"/>
              <a:t>What else?</a:t>
            </a:r>
          </a:p>
        </p:txBody>
      </p:sp>
      <p:sp>
        <p:nvSpPr>
          <p:cNvPr id="4" name="Slide Number Placeholder 3">
            <a:extLst>
              <a:ext uri="{FF2B5EF4-FFF2-40B4-BE49-F238E27FC236}">
                <a16:creationId xmlns:a16="http://schemas.microsoft.com/office/drawing/2014/main" id="{70AD839F-EFBB-734F-A5D1-328272574F9A}"/>
              </a:ext>
            </a:extLst>
          </p:cNvPr>
          <p:cNvSpPr>
            <a:spLocks noGrp="1"/>
          </p:cNvSpPr>
          <p:nvPr>
            <p:ph type="sldNum" idx="4294967295"/>
          </p:nvPr>
        </p:nvSpPr>
        <p:spPr>
          <a:xfrm>
            <a:off x="9388475" y="6508750"/>
            <a:ext cx="2803525" cy="307975"/>
          </a:xfrm>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2592156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14380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4</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254248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2757166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4</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a:solidFill>
                  <a:srgbClr val="005493"/>
                </a:solidFill>
                <a:latin typeface="Consolas" panose="020B0609020204030204" pitchFamily="49" charset="0"/>
                <a:ea typeface="Calibri"/>
                <a:cs typeface="Arial" panose="020B0604020202020204" pitchFamily="34" charset="0"/>
                <a:sym typeface="Calibri"/>
              </a:rPr>
              <a:t>ct_result</a:t>
            </a:r>
            <a:r>
              <a:rPr lang="en-US" sz="3200" dirty="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a:solidFill>
                  <a:srgbClr val="005493"/>
                </a:solidFill>
                <a:latin typeface="Consolas" panose="020B0609020204030204" pitchFamily="49" charset="0"/>
                <a:ea typeface="Calibri"/>
                <a:cs typeface="Arial" panose="020B0604020202020204" pitchFamily="34" charset="0"/>
                <a:sym typeface="Calibri"/>
              </a:rPr>
              <a:t>arrange() </a:t>
            </a:r>
            <a:r>
              <a:rPr lang="en-US" sz="2800" dirty="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25190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26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7</a:t>
            </a:fld>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48635</TotalTime>
  <Words>4121</Words>
  <Application>Microsoft Macintosh PowerPoint</Application>
  <PresentationFormat>Widescreen</PresentationFormat>
  <Paragraphs>581</Paragraphs>
  <Slides>44</Slides>
  <Notes>43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44</vt:i4>
      </vt:variant>
    </vt:vector>
  </HeadingPairs>
  <TitlesOfParts>
    <vt:vector size="59"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Data Transformation:  Slicing Your Data</vt:lpstr>
      <vt:lpstr>Presentation adapted from…  Amrom Obstfeld</vt:lpstr>
      <vt:lpstr>PowerPoint Presentation</vt:lpstr>
      <vt:lpstr>Typical Data Science Pipeline</vt:lpstr>
      <vt:lpstr>What is a “Tidy” Data Frame</vt:lpstr>
      <vt:lpstr>PowerPoint Presentation</vt:lpstr>
      <vt:lpstr>Transform Data with</vt:lpstr>
      <vt:lpstr>dplyr</vt:lpstr>
      <vt:lpstr>Analytical Approach</vt:lpstr>
      <vt:lpstr>Analytical Approach</vt:lpstr>
      <vt:lpstr>dplyr: a grammar for transforming data</vt:lpstr>
      <vt:lpstr>Common syntax</vt:lpstr>
      <vt:lpstr>Pulling specific columns out of your data frame</vt:lpstr>
      <vt:lpstr>select()</vt:lpstr>
      <vt:lpstr>select()</vt:lpstr>
      <vt:lpstr>PowerPoint Presentation</vt:lpstr>
      <vt:lpstr>PowerPoint Presentation</vt:lpstr>
      <vt:lpstr>PowerPoint Presentation</vt:lpstr>
      <vt:lpstr>PowerPoint Presentation</vt:lpstr>
      <vt:lpstr>PowerPoint Presentation</vt:lpstr>
      <vt:lpstr>Pulling specific rows out of your data frame</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PowerPoint Presentation</vt:lpstr>
      <vt:lpstr>filter() variants</vt:lpstr>
      <vt:lpstr>What else?</vt:lpstr>
      <vt:lpstr>arrange()</vt:lpstr>
      <vt:lpstr>arrange()</vt:lpstr>
      <vt:lpstr>arrange()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278</cp:revision>
  <cp:lastPrinted>2019-05-03T14:53:33Z</cp:lastPrinted>
  <dcterms:modified xsi:type="dcterms:W3CDTF">2020-12-12T23:16:49Z</dcterms:modified>
</cp:coreProperties>
</file>